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9" r:id="rId2"/>
    <p:sldMasterId id="2147483871" r:id="rId3"/>
    <p:sldMasterId id="2147483883" r:id="rId4"/>
  </p:sldMasterIdLst>
  <p:notesMasterIdLst>
    <p:notesMasterId r:id="rId14"/>
  </p:notesMasterIdLst>
  <p:sldIdLst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4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92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2" d="100"/>
          <a:sy n="102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D1293D3-4DCB-1049-AF76-1042F39E6B00}" type="datetime1">
              <a:rPr lang="en-US"/>
              <a:pPr>
                <a:defRPr/>
              </a:pPr>
              <a:t>18/5/16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9B9B08-9E7D-824E-9CE7-2EBAA8D73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03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A60B-4B92-4F48-9820-042907483860}" type="datetime1">
              <a:rPr lang="en-US"/>
              <a:pPr>
                <a:defRPr/>
              </a:pPr>
              <a:t>18/5/16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B96C7-DD8D-9249-B4BA-A2CD4374F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C19BD-8FEF-BD4F-95D5-498E93D3EE67}" type="datetime1">
              <a:rPr lang="en-US"/>
              <a:pPr>
                <a:defRPr/>
              </a:pPr>
              <a:t>18/5/16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B772-A295-234C-97B7-71C84CF5A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0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1843-022A-C040-AC38-4F5A2A694F20}" type="datetime1">
              <a:rPr lang="en-US"/>
              <a:pPr>
                <a:defRPr/>
              </a:pPr>
              <a:t>18/5/16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AD038-E5E6-9C46-A513-8403D3C3D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40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</p:grpSp>
      <p:sp>
        <p:nvSpPr>
          <p:cNvPr id="2973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3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C3F12F8-F91A-D54D-B2C4-5902A2A95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02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AF41CD73-1056-5E48-A656-C45D472AD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47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38535" y="464344"/>
            <a:ext cx="6861105" cy="415230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69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2265121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62631302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4" y="449240"/>
            <a:ext cx="3744682" cy="5777509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6" y="3348633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04258284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3661945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4043126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866149" indent="-241093">
              <a:spcBef>
                <a:spcPts val="2250"/>
              </a:spcBef>
              <a:defRPr sz="2000"/>
            </a:lvl3pPr>
            <a:lvl4pPr marL="1178677" indent="-241093">
              <a:spcBef>
                <a:spcPts val="2250"/>
              </a:spcBef>
              <a:defRPr sz="2000"/>
            </a:lvl4pPr>
            <a:lvl5pPr marL="1491205" indent="-241093">
              <a:spcBef>
                <a:spcPts val="225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2930684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9D8BC-81D7-1147-9A63-AF59579681E7}" type="datetime1">
              <a:rPr lang="en-US"/>
              <a:pPr>
                <a:defRPr/>
              </a:pPr>
              <a:t>18/5/16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67AEB-A6CB-5349-BAB9-2C1520D47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36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1957402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32734" y="3491508"/>
            <a:ext cx="3750469" cy="274141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32734" y="446484"/>
            <a:ext cx="3750469" cy="274141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6" y="446484"/>
            <a:ext cx="3750469" cy="5786438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2867247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69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69" y="2997662"/>
            <a:ext cx="7358063" cy="4876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887544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2232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9011401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08373109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55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31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97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9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2857E-35DA-6F4D-A432-C307FF8A5DDA}" type="datetime1">
              <a:rPr lang="en-US"/>
              <a:pPr>
                <a:defRPr/>
              </a:pPr>
              <a:t>18/5/16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05BE7-EA1B-9F4D-83EE-B694A47D5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57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60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0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57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73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60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12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93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6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247E-8714-0649-B3C6-6932F7035224}" type="datetime1">
              <a:rPr lang="en-US"/>
              <a:pPr>
                <a:defRPr/>
              </a:pPr>
              <a:t>18/5/16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6BF67-0C93-344F-9B63-B5BE4B9E9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6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5F7A6-66E0-B64D-A066-344FB6B160A9}" type="datetime1">
              <a:rPr lang="en-US"/>
              <a:pPr>
                <a:defRPr/>
              </a:pPr>
              <a:t>18/5/16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FA11-4D15-8B42-94E1-F19B0E82D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4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BA7BB-B3F8-574C-B84E-80EF14B7107C}" type="datetime1">
              <a:rPr lang="en-US"/>
              <a:pPr>
                <a:defRPr/>
              </a:pPr>
              <a:t>18/5/16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3D27-631D-844F-BF24-9E2803A4B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3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0004A-7CAD-E242-A9EC-178109775166}" type="datetime1">
              <a:rPr lang="en-US"/>
              <a:pPr>
                <a:defRPr/>
              </a:pPr>
              <a:t>18/5/16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2EBF3-4B63-6249-97B2-31C7CF28C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1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A5FE6-C89F-3341-96BE-E2832B6A15BF}" type="datetime1">
              <a:rPr lang="en-US"/>
              <a:pPr>
                <a:defRPr/>
              </a:pPr>
              <a:t>18/5/16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4842-5663-9148-9777-CFC255F16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7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7FE06-7FBF-B248-ACBE-6E9801133A78}" type="datetime1">
              <a:rPr lang="en-US"/>
              <a:pPr>
                <a:defRPr/>
              </a:pPr>
              <a:t>18/5/16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1290B-EBB5-D247-B8FE-51DFD072F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0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A762F3-BED0-B748-ACFE-2FC273FD2963}" type="datetime1">
              <a:rPr lang="en-US"/>
              <a:pPr>
                <a:defRPr/>
              </a:pPr>
              <a:t>18/5/16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A63F347-4108-8C45-B1A7-4E2FA76F6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867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7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7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8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8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8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8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8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8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8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8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8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8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9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9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9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9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9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9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9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9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9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69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70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70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70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70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70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70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70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70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2870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endParaRPr>
            </a:p>
          </p:txBody>
        </p:sp>
      </p:grpSp>
      <p:sp>
        <p:nvSpPr>
          <p:cNvPr id="2870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7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1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1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Tahoma" pitchFamily="-107" charset="-52"/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1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FFFFFF"/>
                </a:solidFill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fld id="{BFB2065A-7237-5F46-A40B-C65D72F08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charset="0"/>
          <a:cs typeface="Arial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charset="0"/>
          <a:cs typeface="Arial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charset="0"/>
          <a:cs typeface="Arial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ＭＳ Ｐゴシック" charset="0"/>
          <a:cs typeface="Arial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Arial" pitchFamily="-107" charset="0"/>
          <a:cs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Arial" pitchFamily="-107" charset="0"/>
          <a:cs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Arial" pitchFamily="-107" charset="0"/>
          <a:cs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7" charset="0"/>
          <a:ea typeface="Arial" pitchFamily="-107" charset="0"/>
          <a:cs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07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07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07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07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20274" y="6509742"/>
            <a:ext cx="294523" cy="272186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spAutoFit/>
          </a:bodyPr>
          <a:lstStyle>
            <a:lvl1pPr>
              <a:defRPr sz="1300"/>
            </a:lvl1pPr>
          </a:lstStyle>
          <a:p>
            <a:pPr algn="ctr" defTabSz="410751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pPr algn="ctr" defTabSz="410751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3439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ransition xmlns:p14="http://schemas.microsoft.com/office/powerpoint/2010/main"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06" eaLnBrk="0" hangingPunct="0">
              <a:defRPr/>
            </a:pPr>
            <a:endParaRPr lang="en-US">
              <a:sym typeface="Helvetica Light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06" eaLnBrk="0" hangingPunct="0">
              <a:defRPr/>
            </a:pPr>
            <a:endParaRPr lang="en-US">
              <a:sym typeface="Helvetica Light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06" eaLnBrk="0" hangingPunct="0">
              <a:defRPr/>
            </a:pPr>
            <a:fld id="{C7FCEC4A-0619-534F-AB0C-4C4D1986DF16}" type="slidenum">
              <a:rPr lang="en-US" smtClean="0">
                <a:sym typeface="Helvetica Light"/>
              </a:rPr>
              <a:pPr defTabSz="914306" eaLnBrk="0" hangingPunct="0">
                <a:defRPr/>
              </a:pPr>
              <a:t>‹#›</a:t>
            </a:fld>
            <a:endParaRPr lang="en-US"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795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5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46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61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343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496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65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5802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2656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Arial" charset="0"/>
              </a:rPr>
              <a:t>Does Jesus Know You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8643"/>
            <a:ext cx="6400800" cy="17526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3600">
                <a:latin typeface="Tahoma" charset="0"/>
                <a:cs typeface="Arial" charset="0"/>
              </a:rPr>
              <a:t>Matthew </a:t>
            </a:r>
            <a:r>
              <a:rPr lang="en-US" sz="3600" smtClean="0">
                <a:latin typeface="Tahoma" charset="0"/>
                <a:cs typeface="Arial" charset="0"/>
              </a:rPr>
              <a:t>7</a:t>
            </a:r>
            <a:r>
              <a:rPr lang="en-US" sz="3600" dirty="0">
                <a:latin typeface="Tahoma" charset="0"/>
                <a:cs typeface="Arial" charset="0"/>
              </a:rPr>
              <a:t>:15-29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3600" dirty="0">
              <a:latin typeface="Tahoma" charset="0"/>
              <a:cs typeface="Arial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3600" i="1" dirty="0">
                <a:latin typeface="Tahoma" charset="0"/>
                <a:cs typeface="Arial" charset="0"/>
              </a:rPr>
              <a:t>Manik Corea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513">
            <a:off x="7596188" y="766043"/>
            <a:ext cx="12477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858933"/>
            <a:ext cx="9144000" cy="999067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>
              <a:defRPr/>
            </a:pP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Uploaded by Dr. Rick Griffith, Crossroads International Church Singapore</a:t>
            </a:r>
          </a:p>
          <a:p>
            <a:pPr algn="ctr" defTabSz="914400" eaLnBrk="0">
              <a:defRPr/>
            </a:pP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www.BibleStudyDownloads.org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Arial" charset="0"/>
              </a:rPr>
              <a:t>Does Jesus know you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>
                <a:latin typeface="Tahoma" charset="0"/>
                <a:cs typeface="Arial" charset="0"/>
              </a:rPr>
              <a:t>1. Three ways to live</a:t>
            </a:r>
          </a:p>
          <a:p>
            <a:pPr eaLnBrk="1" hangingPunct="1">
              <a:buFont typeface="Wingdings" charset="0"/>
              <a:buNone/>
              <a:defRPr/>
            </a:pPr>
            <a:endParaRPr lang="en-US">
              <a:latin typeface="Tahoma" charset="0"/>
              <a:cs typeface="Arial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>
                <a:latin typeface="Tahoma" charset="0"/>
                <a:cs typeface="Arial" charset="0"/>
              </a:rPr>
              <a:t>2. Warnings about false prophets and leaders</a:t>
            </a:r>
          </a:p>
          <a:p>
            <a:pPr eaLnBrk="1" hangingPunct="1">
              <a:buFont typeface="Wingdings" charset="0"/>
              <a:buNone/>
              <a:defRPr/>
            </a:pPr>
            <a:endParaRPr lang="en-US">
              <a:latin typeface="Tahoma" charset="0"/>
              <a:cs typeface="Arial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>
                <a:latin typeface="Tahoma" charset="0"/>
                <a:cs typeface="Arial" charset="0"/>
              </a:rPr>
              <a:t>3. Building on the right foundation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33375"/>
            <a:ext cx="676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Arial" charset="0"/>
              </a:rPr>
              <a:t>Does Jesus know you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472112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  <a:defRPr/>
            </a:pPr>
            <a:r>
              <a:rPr lang="en-US" u="sng" dirty="0">
                <a:latin typeface="Tahoma" charset="0"/>
                <a:cs typeface="Arial" charset="0"/>
              </a:rPr>
              <a:t>3 Ways to Live:</a:t>
            </a:r>
          </a:p>
          <a:p>
            <a:pPr marL="609600" indent="-609600" eaLnBrk="1" hangingPunct="1">
              <a:buFont typeface="Wingdings" charset="0"/>
              <a:buNone/>
              <a:defRPr/>
            </a:pPr>
            <a:r>
              <a:rPr lang="en-US" dirty="0">
                <a:latin typeface="Tahoma" charset="0"/>
                <a:cs typeface="Arial" charset="0"/>
              </a:rPr>
              <a:t>a.  Irreligious (license)</a:t>
            </a:r>
          </a:p>
          <a:p>
            <a:pPr marL="609600" indent="-609600" eaLnBrk="1" hangingPunct="1">
              <a:buFont typeface="Wingdings" charset="0"/>
              <a:buNone/>
              <a:defRPr/>
            </a:pPr>
            <a:r>
              <a:rPr lang="en-US" dirty="0">
                <a:latin typeface="Tahoma" charset="0"/>
                <a:cs typeface="Arial" charset="0"/>
              </a:rPr>
              <a:t>b.  Religious (legalism)</a:t>
            </a:r>
          </a:p>
          <a:p>
            <a:pPr marL="609600" indent="-609600" eaLnBrk="1" hangingPunct="1">
              <a:buFont typeface="Wingdings" charset="0"/>
              <a:buNone/>
              <a:defRPr/>
            </a:pPr>
            <a:r>
              <a:rPr lang="en-US" dirty="0">
                <a:latin typeface="Tahoma" charset="0"/>
                <a:cs typeface="Arial" charset="0"/>
              </a:rPr>
              <a:t>c.  The Gospel way (grace)</a:t>
            </a:r>
          </a:p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uk-UA" altLang="ja-JP" dirty="0" smtClean="0">
                <a:latin typeface="Tahoma" charset="0"/>
                <a:cs typeface="Arial" charset="0"/>
              </a:rPr>
              <a:t>'</a:t>
            </a:r>
            <a:r>
              <a:rPr lang="en-US" dirty="0" smtClean="0">
                <a:latin typeface="Tahoma" charset="0"/>
                <a:cs typeface="Arial" charset="0"/>
              </a:rPr>
              <a:t>a.</a:t>
            </a:r>
            <a:r>
              <a:rPr lang="uk-UA" altLang="ja-JP" dirty="0" smtClean="0">
                <a:latin typeface="Tahoma" charset="0"/>
                <a:cs typeface="Arial" charset="0"/>
              </a:rPr>
              <a:t>'</a:t>
            </a:r>
            <a:r>
              <a:rPr lang="en-US" dirty="0" smtClean="0">
                <a:latin typeface="Tahoma" charset="0"/>
                <a:cs typeface="Arial" charset="0"/>
              </a:rPr>
              <a:t> </a:t>
            </a:r>
            <a:r>
              <a:rPr lang="en-US" dirty="0">
                <a:latin typeface="Tahoma" charset="0"/>
                <a:cs typeface="Arial" charset="0"/>
              </a:rPr>
              <a:t>and </a:t>
            </a:r>
            <a:r>
              <a:rPr lang="uk-UA" altLang="ja-JP" dirty="0" smtClean="0">
                <a:latin typeface="Tahoma" charset="0"/>
                <a:cs typeface="Arial" charset="0"/>
              </a:rPr>
              <a:t>'</a:t>
            </a:r>
            <a:r>
              <a:rPr lang="en-US" dirty="0" smtClean="0">
                <a:latin typeface="Tahoma" charset="0"/>
                <a:cs typeface="Arial" charset="0"/>
              </a:rPr>
              <a:t>b.</a:t>
            </a:r>
            <a:r>
              <a:rPr lang="uk-UA" altLang="ja-JP" dirty="0" smtClean="0">
                <a:latin typeface="Tahoma" charset="0"/>
                <a:cs typeface="Arial" charset="0"/>
              </a:rPr>
              <a:t>'</a:t>
            </a:r>
            <a:r>
              <a:rPr lang="en-US" dirty="0" smtClean="0">
                <a:latin typeface="Tahoma" charset="0"/>
                <a:cs typeface="Arial" charset="0"/>
              </a:rPr>
              <a:t> </a:t>
            </a:r>
            <a:r>
              <a:rPr lang="en-US" dirty="0">
                <a:latin typeface="Tahoma" charset="0"/>
                <a:cs typeface="Arial" charset="0"/>
              </a:rPr>
              <a:t>sub-sets of people on the road to hell.</a:t>
            </a:r>
          </a:p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n-US" dirty="0">
                <a:latin typeface="Tahoma" charset="0"/>
                <a:cs typeface="Arial" charset="0"/>
              </a:rPr>
              <a:t>Jesus contrasts the religious with the righteous. He condemns the Pharisees as hypocrites (Matt 16:6, Matt 23, Luke 28:9-14, etc.).</a:t>
            </a:r>
          </a:p>
          <a:p>
            <a:pPr marL="609600" indent="-609600" eaLnBrk="1" hangingPunct="1">
              <a:buFont typeface="Wingdings" charset="0"/>
              <a:buNone/>
              <a:defRPr/>
            </a:pPr>
            <a:endParaRPr lang="en-US" dirty="0">
              <a:latin typeface="Tahoma" charset="0"/>
              <a:cs typeface="Arial" charset="0"/>
            </a:endParaRPr>
          </a:p>
          <a:p>
            <a:pPr marL="609600" indent="-609600" eaLnBrk="1" hangingPunct="1">
              <a:buFont typeface="Wingdings" charset="0"/>
              <a:buAutoNum type="alphaLcPeriod"/>
              <a:defRPr/>
            </a:pPr>
            <a:endParaRPr lang="en-US" dirty="0">
              <a:latin typeface="Tahoma" charset="0"/>
              <a:cs typeface="Arial" charset="0"/>
            </a:endParaRPr>
          </a:p>
          <a:p>
            <a:pPr marL="609600" indent="-609600" eaLnBrk="1" hangingPunct="1">
              <a:buFont typeface="Wingdings" charset="0"/>
              <a:buAutoNum type="alphaLcPeriod"/>
              <a:defRPr/>
            </a:pPr>
            <a:endParaRPr lang="en-US" dirty="0">
              <a:latin typeface="Tahoma" charset="0"/>
              <a:cs typeface="Arial" charset="0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33375"/>
            <a:ext cx="676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Arial" charset="0"/>
              </a:rPr>
              <a:t>Does Jesus know you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u="sng" dirty="0">
                <a:latin typeface="Tahoma" charset="0"/>
                <a:cs typeface="Arial" charset="0"/>
              </a:rPr>
              <a:t>Warnings about false prophets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latin typeface="Tahoma" charset="0"/>
                <a:cs typeface="Arial" charset="0"/>
              </a:rPr>
              <a:t>Wolves in sheep clothes (v. 15). 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latin typeface="Tahoma" charset="0"/>
                <a:cs typeface="Arial" charset="0"/>
              </a:rPr>
              <a:t>Look at long-term fruit (vv. 16–20).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uk-UA" altLang="ja-JP" dirty="0" smtClean="0">
                <a:latin typeface="Tahoma" charset="0"/>
                <a:cs typeface="Arial" charset="0"/>
              </a:rPr>
              <a:t>'</a:t>
            </a:r>
            <a:r>
              <a:rPr lang="en-US" dirty="0" smtClean="0">
                <a:latin typeface="Tahoma" charset="0"/>
                <a:cs typeface="Arial" charset="0"/>
              </a:rPr>
              <a:t>The </a:t>
            </a:r>
            <a:r>
              <a:rPr lang="en-US" dirty="0">
                <a:latin typeface="Tahoma" charset="0"/>
                <a:cs typeface="Arial" charset="0"/>
              </a:rPr>
              <a:t>fruit is not for the </a:t>
            </a:r>
            <a:r>
              <a:rPr lang="en-US" dirty="0" smtClean="0">
                <a:latin typeface="Tahoma" charset="0"/>
                <a:cs typeface="Arial" charset="0"/>
              </a:rPr>
              <a:t>tree</a:t>
            </a:r>
            <a:r>
              <a:rPr lang="uk-UA" altLang="ja-JP" dirty="0" smtClean="0">
                <a:latin typeface="Tahoma" charset="0"/>
                <a:cs typeface="Arial" charset="0"/>
              </a:rPr>
              <a:t>'</a:t>
            </a:r>
            <a:endParaRPr lang="en-US" dirty="0">
              <a:latin typeface="Tahoma" charset="0"/>
              <a:cs typeface="Arial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latin typeface="Tahoma" charset="0"/>
                <a:cs typeface="Arial" charset="0"/>
              </a:rPr>
              <a:t>Question is not </a:t>
            </a:r>
            <a:r>
              <a:rPr lang="uk-UA" altLang="ja-JP" dirty="0" smtClean="0">
                <a:latin typeface="Tahoma" charset="0"/>
                <a:cs typeface="Arial" charset="0"/>
              </a:rPr>
              <a:t>'</a:t>
            </a:r>
            <a:r>
              <a:rPr lang="en-US" dirty="0" smtClean="0">
                <a:latin typeface="Tahoma" charset="0"/>
                <a:cs typeface="Arial" charset="0"/>
              </a:rPr>
              <a:t>do </a:t>
            </a:r>
            <a:r>
              <a:rPr lang="en-US" dirty="0">
                <a:latin typeface="Tahoma" charset="0"/>
                <a:cs typeface="Arial" charset="0"/>
              </a:rPr>
              <a:t>I know Jesus</a:t>
            </a:r>
            <a:r>
              <a:rPr lang="en-US" dirty="0" smtClean="0">
                <a:latin typeface="Tahoma" charset="0"/>
                <a:cs typeface="Arial" charset="0"/>
              </a:rPr>
              <a:t>?</a:t>
            </a:r>
            <a:r>
              <a:rPr lang="uk-UA" altLang="ja-JP" dirty="0" smtClean="0">
                <a:latin typeface="Tahoma" charset="0"/>
                <a:cs typeface="Arial" charset="0"/>
              </a:rPr>
              <a:t>'</a:t>
            </a:r>
            <a:r>
              <a:rPr lang="en-US" dirty="0" smtClean="0">
                <a:latin typeface="Tahoma" charset="0"/>
                <a:cs typeface="Arial" charset="0"/>
              </a:rPr>
              <a:t> </a:t>
            </a:r>
            <a:r>
              <a:rPr lang="en-US" dirty="0">
                <a:latin typeface="Tahoma" charset="0"/>
                <a:cs typeface="Arial" charset="0"/>
              </a:rPr>
              <a:t>but </a:t>
            </a:r>
            <a:r>
              <a:rPr lang="uk-UA" altLang="ja-JP" dirty="0" smtClean="0">
                <a:latin typeface="Tahoma" charset="0"/>
                <a:cs typeface="Arial" charset="0"/>
              </a:rPr>
              <a:t>'</a:t>
            </a:r>
            <a:r>
              <a:rPr lang="en-US" dirty="0" smtClean="0">
                <a:latin typeface="Tahoma" charset="0"/>
                <a:cs typeface="Arial" charset="0"/>
              </a:rPr>
              <a:t>does </a:t>
            </a:r>
            <a:r>
              <a:rPr lang="en-US" dirty="0">
                <a:latin typeface="Tahoma" charset="0"/>
                <a:cs typeface="Arial" charset="0"/>
              </a:rPr>
              <a:t>Jesus know me</a:t>
            </a:r>
            <a:r>
              <a:rPr lang="en-US" dirty="0" smtClean="0">
                <a:latin typeface="Tahoma" charset="0"/>
                <a:cs typeface="Arial" charset="0"/>
              </a:rPr>
              <a:t>?</a:t>
            </a:r>
            <a:r>
              <a:rPr lang="uk-UA" altLang="ja-JP" dirty="0" smtClean="0">
                <a:latin typeface="Tahoma" charset="0"/>
                <a:cs typeface="Arial" charset="0"/>
              </a:rPr>
              <a:t>'</a:t>
            </a:r>
            <a:r>
              <a:rPr lang="en-US" dirty="0" smtClean="0">
                <a:latin typeface="Tahoma" charset="0"/>
                <a:cs typeface="Arial" charset="0"/>
              </a:rPr>
              <a:t> </a:t>
            </a:r>
            <a:endParaRPr lang="en-US" dirty="0">
              <a:latin typeface="Tahoma" charset="0"/>
              <a:cs typeface="Arial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latin typeface="Tahoma" charset="0"/>
                <a:cs typeface="Arial" charset="0"/>
              </a:rPr>
              <a:t>Obedience is key (v. 21. cf. John 15:14, Luke 6:46)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4813"/>
            <a:ext cx="676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Arial" charset="0"/>
              </a:rPr>
              <a:t>Does Jesus know you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u="sng" dirty="0">
                <a:latin typeface="Tahoma" charset="0"/>
                <a:cs typeface="Arial" charset="0"/>
              </a:rPr>
              <a:t>Building on the Right Foundations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latin typeface="Tahoma" charset="0"/>
                <a:cs typeface="Arial" charset="0"/>
              </a:rPr>
              <a:t>Note the </a:t>
            </a:r>
            <a:r>
              <a:rPr lang="uk-UA" altLang="ja-JP" dirty="0" smtClean="0">
                <a:latin typeface="Tahoma" charset="0"/>
                <a:cs typeface="Arial" charset="0"/>
              </a:rPr>
              <a:t>'</a:t>
            </a:r>
            <a:r>
              <a:rPr lang="en-US" dirty="0" smtClean="0">
                <a:latin typeface="Tahoma" charset="0"/>
                <a:cs typeface="Arial" charset="0"/>
              </a:rPr>
              <a:t>therefore</a:t>
            </a:r>
            <a:r>
              <a:rPr lang="uk-UA" altLang="ja-JP" dirty="0" smtClean="0">
                <a:latin typeface="Tahoma" charset="0"/>
                <a:cs typeface="Arial" charset="0"/>
              </a:rPr>
              <a:t>'</a:t>
            </a:r>
            <a:r>
              <a:rPr lang="en-US" dirty="0" smtClean="0">
                <a:latin typeface="Tahoma" charset="0"/>
                <a:cs typeface="Arial" charset="0"/>
              </a:rPr>
              <a:t> </a:t>
            </a:r>
            <a:r>
              <a:rPr lang="en-US" dirty="0">
                <a:latin typeface="Tahoma" charset="0"/>
                <a:cs typeface="Arial" charset="0"/>
              </a:rPr>
              <a:t>of </a:t>
            </a:r>
            <a:r>
              <a:rPr lang="en-US" dirty="0" err="1">
                <a:latin typeface="Tahoma" charset="0"/>
                <a:cs typeface="Arial" charset="0"/>
              </a:rPr>
              <a:t>vs</a:t>
            </a:r>
            <a:r>
              <a:rPr lang="en-US" dirty="0">
                <a:latin typeface="Tahoma" charset="0"/>
                <a:cs typeface="Arial" charset="0"/>
              </a:rPr>
              <a:t> 24.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latin typeface="Tahoma" charset="0"/>
                <a:cs typeface="Arial" charset="0"/>
              </a:rPr>
              <a:t>What are you building your life on? (</a:t>
            </a:r>
            <a:r>
              <a:rPr lang="en-US" dirty="0" err="1">
                <a:latin typeface="Tahoma" charset="0"/>
                <a:cs typeface="Arial" charset="0"/>
              </a:rPr>
              <a:t>vv</a:t>
            </a:r>
            <a:r>
              <a:rPr lang="en-US" dirty="0">
                <a:latin typeface="Tahoma" charset="0"/>
                <a:cs typeface="Arial" charset="0"/>
              </a:rPr>
              <a:t> 24-29).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latin typeface="Tahoma" charset="0"/>
                <a:cs typeface="Arial" charset="0"/>
              </a:rPr>
              <a:t>Contrasts not those who hear and </a:t>
            </a:r>
            <a:r>
              <a:rPr lang="en-US" dirty="0" smtClean="0">
                <a:latin typeface="Tahoma" charset="0"/>
                <a:cs typeface="Arial" charset="0"/>
              </a:rPr>
              <a:t>don</a:t>
            </a:r>
            <a:r>
              <a:rPr lang="uk-UA" altLang="ja-JP" dirty="0" smtClean="0">
                <a:latin typeface="Tahoma" charset="0"/>
                <a:cs typeface="Arial" charset="0"/>
              </a:rPr>
              <a:t>'</a:t>
            </a:r>
            <a:r>
              <a:rPr lang="en-US" dirty="0" smtClean="0">
                <a:latin typeface="Tahoma" charset="0"/>
                <a:cs typeface="Arial" charset="0"/>
              </a:rPr>
              <a:t>t</a:t>
            </a:r>
            <a:r>
              <a:rPr lang="en-US" dirty="0">
                <a:latin typeface="Tahoma" charset="0"/>
                <a:cs typeface="Arial" charset="0"/>
              </a:rPr>
              <a:t>, but those who hear and either obey or not.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latin typeface="Tahoma" charset="0"/>
                <a:cs typeface="Arial" charset="0"/>
              </a:rPr>
              <a:t>Christ is the foundation (1 Cor 2:11).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effectLst/>
              <a:latin typeface="Tahoma" charset="0"/>
              <a:cs typeface="Arial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endParaRPr lang="en-US" u="sng" dirty="0">
              <a:latin typeface="Tahoma" charset="0"/>
              <a:cs typeface="Arial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latin typeface="Tahoma" charset="0"/>
              <a:cs typeface="Arial" charset="0"/>
            </a:endParaRP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4813"/>
            <a:ext cx="676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Arial" charset="0"/>
              </a:rPr>
              <a:t>Does Jesus know you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29600" cy="4530725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  <a:defRPr/>
            </a:pPr>
            <a:r>
              <a:rPr lang="en-US" u="sng" dirty="0">
                <a:latin typeface="Tahoma" charset="0"/>
                <a:cs typeface="Arial" charset="0"/>
              </a:rPr>
              <a:t>Application</a:t>
            </a:r>
            <a:endParaRPr lang="en-US" dirty="0">
              <a:latin typeface="Tahoma" charset="0"/>
              <a:cs typeface="Arial" charset="0"/>
            </a:endParaRPr>
          </a:p>
          <a:p>
            <a:pPr marL="609600" indent="-609600" eaLnBrk="1" hangingPunct="1">
              <a:buFont typeface="Wingdings" charset="0"/>
              <a:buNone/>
              <a:defRPr/>
            </a:pPr>
            <a:endParaRPr lang="en-US" dirty="0">
              <a:latin typeface="Tahoma" charset="0"/>
              <a:cs typeface="Arial" charset="0"/>
            </a:endParaRPr>
          </a:p>
          <a:p>
            <a:pPr marL="609600" indent="-609600" eaLnBrk="1" hangingPunct="1">
              <a:buFont typeface="Wingdings" charset="0"/>
              <a:buNone/>
              <a:defRPr/>
            </a:pPr>
            <a:r>
              <a:rPr lang="en-US" dirty="0">
                <a:latin typeface="Tahoma" charset="0"/>
                <a:cs typeface="Arial" charset="0"/>
              </a:rPr>
              <a:t>1. Examine 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effectLst/>
                <a:latin typeface="Tahoma" charset="0"/>
                <a:cs typeface="Arial" charset="0"/>
              </a:rPr>
              <a:t>	</a:t>
            </a:r>
            <a:r>
              <a:rPr lang="en-US" dirty="0">
                <a:latin typeface="Tahoma" charset="0"/>
                <a:cs typeface="Arial" charset="0"/>
              </a:rPr>
              <a:t>Making a cross mark: 		$1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latin typeface="Tahoma" charset="0"/>
                <a:cs typeface="Arial" charset="0"/>
              </a:rPr>
              <a:t>	Knowing where to put it:   $9,999.00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dirty="0">
              <a:latin typeface="Tahoma" charset="0"/>
              <a:cs typeface="Arial" charset="0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latin typeface="Tahoma" charset="0"/>
                <a:cs typeface="Arial" charset="0"/>
              </a:rPr>
              <a:t>Come into the light, examine ourselves.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dirty="0">
              <a:latin typeface="Tahoma" charset="0"/>
              <a:cs typeface="Arial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4813"/>
            <a:ext cx="676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Arial" charset="0"/>
              </a:rPr>
              <a:t>Does Jesus know you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latin typeface="Tahoma" charset="0"/>
                <a:cs typeface="Arial" charset="0"/>
              </a:rPr>
              <a:t>2. Submit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latin typeface="Tahoma" charset="0"/>
                <a:cs typeface="Arial" charset="0"/>
              </a:rPr>
              <a:t>No secular/sacred divide – all is </a:t>
            </a:r>
            <a:r>
              <a:rPr lang="en-US" dirty="0">
                <a:latin typeface="Tahoma" charset="0"/>
                <a:cs typeface="Arial" charset="0"/>
              </a:rPr>
              <a:t>God</a:t>
            </a:r>
            <a:r>
              <a:rPr lang="uk-UA" altLang="ja-JP" dirty="0">
                <a:latin typeface="Tahoma" charset="0"/>
                <a:cs typeface="Arial" charset="0"/>
              </a:rPr>
              <a:t>'</a:t>
            </a:r>
            <a:r>
              <a:rPr lang="en-US" dirty="0">
                <a:latin typeface="Tahoma" charset="0"/>
                <a:cs typeface="Arial" charset="0"/>
              </a:rPr>
              <a:t>s</a:t>
            </a:r>
            <a:r>
              <a:rPr lang="en-US" dirty="0">
                <a:latin typeface="Tahoma" charset="0"/>
                <a:cs typeface="Arial" charset="0"/>
              </a:rPr>
              <a:t>.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latin typeface="Tahoma" charset="0"/>
                <a:cs typeface="Arial" charset="0"/>
              </a:rPr>
              <a:t>Let God invade our lives (Romans 14:</a:t>
            </a:r>
            <a:r>
              <a:rPr lang="en-US" dirty="0">
                <a:latin typeface="Tahoma" charset="0"/>
                <a:cs typeface="Arial" charset="0"/>
              </a:rPr>
              <a:t>7-8</a:t>
            </a:r>
            <a:r>
              <a:rPr lang="en-US" dirty="0">
                <a:latin typeface="Tahoma" charset="0"/>
                <a:cs typeface="Arial" charset="0"/>
              </a:rPr>
              <a:t>)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uk-UA" altLang="ja-JP" dirty="0">
                <a:latin typeface="Tahoma" charset="0"/>
                <a:cs typeface="Arial" charset="0"/>
              </a:rPr>
              <a:t>'</a:t>
            </a:r>
            <a:r>
              <a:rPr lang="en-US" dirty="0">
                <a:latin typeface="Tahoma" charset="0"/>
                <a:cs typeface="Arial" charset="0"/>
              </a:rPr>
              <a:t>God </a:t>
            </a:r>
            <a:r>
              <a:rPr lang="en-US" dirty="0" err="1">
                <a:latin typeface="Tahoma" charset="0"/>
                <a:cs typeface="Arial" charset="0"/>
              </a:rPr>
              <a:t>loveth</a:t>
            </a:r>
            <a:r>
              <a:rPr lang="en-US" dirty="0">
                <a:latin typeface="Tahoma" charset="0"/>
                <a:cs typeface="Arial" charset="0"/>
              </a:rPr>
              <a:t> </a:t>
            </a:r>
            <a:r>
              <a:rPr lang="en-US" dirty="0">
                <a:latin typeface="Tahoma" charset="0"/>
                <a:cs typeface="Arial" charset="0"/>
              </a:rPr>
              <a:t>adverbs</a:t>
            </a:r>
            <a:r>
              <a:rPr lang="uk-UA" altLang="ja-JP" dirty="0">
                <a:latin typeface="Tahoma" charset="0"/>
                <a:cs typeface="Arial" charset="0"/>
              </a:rPr>
              <a:t>'</a:t>
            </a:r>
            <a:r>
              <a:rPr lang="en-US" dirty="0">
                <a:latin typeface="Tahoma" charset="0"/>
                <a:cs typeface="Arial" charset="0"/>
              </a:rPr>
              <a:t> </a:t>
            </a:r>
            <a:r>
              <a:rPr lang="en-US" dirty="0">
                <a:latin typeface="Tahoma" charset="0"/>
                <a:cs typeface="Arial" charset="0"/>
              </a:rPr>
              <a:t>(Puritan saying).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latin typeface="Tahoma" charset="0"/>
                <a:cs typeface="Arial" charset="0"/>
              </a:rPr>
              <a:t>All for Him, all through Him.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uk-UA" altLang="ja-JP" dirty="0">
                <a:latin typeface="Tahoma" charset="0"/>
                <a:cs typeface="Arial" charset="0"/>
              </a:rPr>
              <a:t>'</a:t>
            </a:r>
            <a:r>
              <a:rPr lang="en-US" dirty="0">
                <a:latin typeface="Tahoma" charset="0"/>
                <a:cs typeface="Arial" charset="0"/>
              </a:rPr>
              <a:t>A </a:t>
            </a:r>
            <a:r>
              <a:rPr lang="en-US" dirty="0">
                <a:latin typeface="Tahoma" charset="0"/>
                <a:cs typeface="Arial" charset="0"/>
              </a:rPr>
              <a:t>long obedience in the </a:t>
            </a:r>
            <a:r>
              <a:rPr lang="en-US" dirty="0">
                <a:latin typeface="Tahoma" charset="0"/>
                <a:cs typeface="Arial" charset="0"/>
              </a:rPr>
              <a:t>same direction</a:t>
            </a:r>
            <a:r>
              <a:rPr lang="uk-UA" dirty="0">
                <a:latin typeface="Tahoma" charset="0"/>
                <a:cs typeface="Arial" charset="0"/>
              </a:rPr>
              <a:t>'</a:t>
            </a:r>
            <a:r>
              <a:rPr lang="en-US" dirty="0">
                <a:latin typeface="Tahoma" charset="0"/>
                <a:cs typeface="Arial" charset="0"/>
              </a:rPr>
              <a:t/>
            </a:r>
            <a:br>
              <a:rPr lang="en-US" dirty="0">
                <a:latin typeface="Tahoma" charset="0"/>
                <a:cs typeface="Arial" charset="0"/>
              </a:rPr>
            </a:br>
            <a:r>
              <a:rPr lang="en-US" dirty="0">
                <a:latin typeface="Tahoma" charset="0"/>
                <a:cs typeface="Arial" charset="0"/>
              </a:rPr>
              <a:t>(</a:t>
            </a:r>
            <a:r>
              <a:rPr lang="en-US" dirty="0">
                <a:latin typeface="Tahoma" charset="0"/>
                <a:cs typeface="Arial" charset="0"/>
              </a:rPr>
              <a:t>Nietzsche).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latin typeface="Tahoma" charset="0"/>
              <a:cs typeface="Arial" charset="0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4813"/>
            <a:ext cx="676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6501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presentation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for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9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lance">
  <a:themeElements>
    <a:clrScheme name="Balance 4">
      <a:dk1>
        <a:srgbClr val="005A58"/>
      </a:dk1>
      <a:lt1>
        <a:srgbClr val="FFFFFF"/>
      </a:lt1>
      <a:dk2>
        <a:srgbClr val="00716E"/>
      </a:dk2>
      <a:lt2>
        <a:srgbClr val="FFFF99"/>
      </a:lt2>
      <a:accent1>
        <a:srgbClr val="2DB3B0"/>
      </a:accent1>
      <a:accent2>
        <a:srgbClr val="6D6FC7"/>
      </a:accent2>
      <a:accent3>
        <a:srgbClr val="AABBBA"/>
      </a:accent3>
      <a:accent4>
        <a:srgbClr val="DADADA"/>
      </a:accent4>
      <a:accent5>
        <a:srgbClr val="ADD6D4"/>
      </a:accent5>
      <a:accent6>
        <a:srgbClr val="6264B4"/>
      </a:accent6>
      <a:hlink>
        <a:srgbClr val="00FFFF"/>
      </a:hlink>
      <a:folHlink>
        <a:srgbClr val="00FF00"/>
      </a:folHlink>
    </a:clrScheme>
    <a:fontScheme name="Balance">
      <a:majorFont>
        <a:latin typeface="Arial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356</Words>
  <Application>Microsoft Macintosh PowerPoint</Application>
  <PresentationFormat>On-screen Show (4:3)</PresentationFormat>
  <Paragraphs>53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ＭＳ Ｐゴシック</vt:lpstr>
      <vt:lpstr>Calibri</vt:lpstr>
      <vt:lpstr>Tahoma</vt:lpstr>
      <vt:lpstr>Wingdings</vt:lpstr>
      <vt:lpstr>Office Theme</vt:lpstr>
      <vt:lpstr>Balance</vt:lpstr>
      <vt:lpstr>1_Black</vt:lpstr>
      <vt:lpstr>49_Blank Presentation</vt:lpstr>
      <vt:lpstr>Does Jesus Know You</vt:lpstr>
      <vt:lpstr>Does Jesus know you </vt:lpstr>
      <vt:lpstr>Does Jesus know you</vt:lpstr>
      <vt:lpstr>Does Jesus know you </vt:lpstr>
      <vt:lpstr>Does Jesus know you</vt:lpstr>
      <vt:lpstr>Does Jesus know you </vt:lpstr>
      <vt:lpstr>Does Jesus know you </vt:lpstr>
      <vt:lpstr>PowerPoint Presentation</vt:lpstr>
      <vt:lpstr>NT Preaching link at BibleStudyDownloads.org</vt:lpstr>
    </vt:vector>
  </TitlesOfParts>
  <Company>Crossroads International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 Joy in the Lord</dc:title>
  <dc:creator>Rick Griffith</dc:creator>
  <cp:lastModifiedBy>Rick Griffith</cp:lastModifiedBy>
  <cp:revision>36</cp:revision>
  <dcterms:created xsi:type="dcterms:W3CDTF">2009-06-24T18:13:47Z</dcterms:created>
  <dcterms:modified xsi:type="dcterms:W3CDTF">2016-05-18T06:49:10Z</dcterms:modified>
</cp:coreProperties>
</file>